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306" r:id="rId5"/>
    <p:sldId id="286" r:id="rId6"/>
    <p:sldId id="303" r:id="rId7"/>
    <p:sldId id="304" r:id="rId8"/>
    <p:sldId id="305" r:id="rId9"/>
    <p:sldId id="287" r:id="rId10"/>
    <p:sldId id="257" r:id="rId11"/>
    <p:sldId id="261" r:id="rId12"/>
    <p:sldId id="258" r:id="rId13"/>
    <p:sldId id="260" r:id="rId14"/>
    <p:sldId id="301" r:id="rId15"/>
    <p:sldId id="302" r:id="rId16"/>
    <p:sldId id="285" r:id="rId17"/>
    <p:sldId id="264" r:id="rId18"/>
    <p:sldId id="262" r:id="rId19"/>
    <p:sldId id="265" r:id="rId20"/>
    <p:sldId id="266" r:id="rId21"/>
    <p:sldId id="269" r:id="rId22"/>
    <p:sldId id="268" r:id="rId23"/>
    <p:sldId id="267" r:id="rId24"/>
    <p:sldId id="272" r:id="rId25"/>
    <p:sldId id="270" r:id="rId26"/>
    <p:sldId id="289" r:id="rId27"/>
    <p:sldId id="273" r:id="rId28"/>
    <p:sldId id="274" r:id="rId29"/>
    <p:sldId id="277" r:id="rId30"/>
    <p:sldId id="276" r:id="rId31"/>
    <p:sldId id="275" r:id="rId32"/>
    <p:sldId id="280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2A3F-66BB-4B8A-A5D9-95FAD20D2E02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E80-DC30-4545-8EED-77378D96E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>Aspectos relevantes sobre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>Licitações e Contratos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656184"/>
          </a:xfrm>
        </p:spPr>
        <p:txBody>
          <a:bodyPr>
            <a:normAutofit/>
          </a:bodyPr>
          <a:lstStyle/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Vinicius Brandalise</a:t>
            </a:r>
          </a:p>
          <a:p>
            <a:endParaRPr lang="pt-BR" sz="7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2019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" name="Imagem 8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5455487" cy="154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Modalidades de 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ctr">
              <a:buNone/>
            </a:pPr>
            <a:r>
              <a:rPr lang="pt-BR" sz="2400" dirty="0" smtClean="0"/>
              <a:t>Lei n.° 8.666/93 – art. 22:</a:t>
            </a:r>
          </a:p>
          <a:p>
            <a:pPr>
              <a:buNone/>
            </a:pPr>
            <a:endParaRPr lang="pt-BR" sz="1400" dirty="0" smtClean="0"/>
          </a:p>
          <a:p>
            <a:pPr marL="712788" algn="ctr"/>
            <a:r>
              <a:rPr lang="pt-BR" sz="2400" strike="sngStrike" dirty="0" smtClean="0"/>
              <a:t>Convite</a:t>
            </a:r>
            <a:r>
              <a:rPr lang="pt-BR" sz="2400" dirty="0"/>
              <a:t>; </a:t>
            </a:r>
            <a:endParaRPr lang="pt-BR" sz="2400" dirty="0" smtClean="0"/>
          </a:p>
          <a:p>
            <a:pPr marL="712788" algn="ctr"/>
            <a:r>
              <a:rPr lang="pt-BR" sz="2400" b="1" strike="sngStrike" dirty="0" smtClean="0">
                <a:solidFill>
                  <a:srgbClr val="C00000"/>
                </a:solidFill>
              </a:rPr>
              <a:t>Tomada </a:t>
            </a:r>
            <a:r>
              <a:rPr lang="pt-BR" sz="2400" b="1" strike="sngStrike" dirty="0">
                <a:solidFill>
                  <a:srgbClr val="C00000"/>
                </a:solidFill>
              </a:rPr>
              <a:t>de Preços</a:t>
            </a:r>
            <a:r>
              <a:rPr lang="pt-BR" sz="2400" b="1" dirty="0">
                <a:solidFill>
                  <a:srgbClr val="C00000"/>
                </a:solidFill>
              </a:rPr>
              <a:t>; 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 marL="712788" algn="ctr"/>
            <a:r>
              <a:rPr lang="pt-BR" sz="2400" b="1" dirty="0" smtClean="0">
                <a:solidFill>
                  <a:srgbClr val="C00000"/>
                </a:solidFill>
              </a:rPr>
              <a:t>Concorrência</a:t>
            </a:r>
            <a:r>
              <a:rPr lang="pt-BR" sz="2400" b="1" dirty="0">
                <a:solidFill>
                  <a:srgbClr val="C00000"/>
                </a:solidFill>
              </a:rPr>
              <a:t>; 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 marL="712788" algn="ctr"/>
            <a:r>
              <a:rPr lang="pt-BR" sz="2400" dirty="0" smtClean="0"/>
              <a:t>Leilão</a:t>
            </a:r>
            <a:r>
              <a:rPr lang="pt-BR" sz="2400" dirty="0"/>
              <a:t>; </a:t>
            </a:r>
            <a:endParaRPr lang="pt-BR" sz="2400" dirty="0" smtClean="0"/>
          </a:p>
          <a:p>
            <a:pPr marL="712788" algn="ctr"/>
            <a:r>
              <a:rPr lang="pt-BR" sz="2400" dirty="0" smtClean="0"/>
              <a:t>Concurso</a:t>
            </a:r>
          </a:p>
          <a:p>
            <a:pPr marL="712788" algn="ctr"/>
            <a:endParaRPr lang="pt-BR" sz="2400" dirty="0" smtClean="0"/>
          </a:p>
          <a:p>
            <a:pPr marL="712788" algn="ctr"/>
            <a:r>
              <a:rPr lang="pt-BR" sz="2400" b="1" dirty="0" smtClean="0">
                <a:solidFill>
                  <a:srgbClr val="C00000"/>
                </a:solidFill>
              </a:rPr>
              <a:t>Pregão (Lei n.° 10.520/02)</a:t>
            </a:r>
          </a:p>
          <a:p>
            <a:pPr marL="712788" algn="ctr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Concorrência (CC)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844824"/>
            <a:ext cx="7643192" cy="3921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dirty="0" smtClean="0"/>
              <a:t>Modalidade geralmente utilizada para a contratação de obras </a:t>
            </a:r>
            <a:r>
              <a:rPr lang="pt-BR" sz="3000" dirty="0"/>
              <a:t>e serviços de </a:t>
            </a:r>
            <a:r>
              <a:rPr lang="pt-BR" sz="3000" dirty="0" smtClean="0"/>
              <a:t>engenharia, bem como para </a:t>
            </a:r>
            <a:r>
              <a:rPr lang="pt-BR" sz="3000" dirty="0"/>
              <a:t>compras e serviços </a:t>
            </a:r>
            <a:r>
              <a:rPr lang="pt-BR" sz="3000" dirty="0" smtClean="0"/>
              <a:t>de maior complexidade.</a:t>
            </a: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3000" dirty="0" smtClean="0"/>
              <a:t>Na prática, por ser a modalidade mais ampla, pode ser utilizada em substitutivo a qualquer outra modalidade.</a:t>
            </a:r>
            <a:endParaRPr lang="pt-BR" sz="3000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Tomada de Preços (TP)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15616" y="2132856"/>
            <a:ext cx="7272808" cy="39933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/>
              <a:t>O que diferencia esta modalidade é a exigência de prévio cadastro da empresa junto ao órgão responsável pelo certame, além dos valores limites.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I </a:t>
            </a:r>
            <a:r>
              <a:rPr lang="pt-BR" dirty="0"/>
              <a:t>- para obras e serviços de engenharia, até R$ </a:t>
            </a:r>
            <a:r>
              <a:rPr lang="pt-BR" b="1" dirty="0"/>
              <a:t>3.300.000,00</a:t>
            </a:r>
            <a:r>
              <a:rPr lang="pt-BR" dirty="0"/>
              <a:t> (três milhões e trezentos mil reais</a:t>
            </a:r>
            <a:r>
              <a:rPr lang="pt-BR" dirty="0" smtClean="0"/>
              <a:t>)</a:t>
            </a:r>
          </a:p>
          <a:p>
            <a:pPr algn="ctr"/>
            <a:endParaRPr lang="pt-BR" dirty="0"/>
          </a:p>
          <a:p>
            <a:pPr algn="ctr">
              <a:buNone/>
            </a:pPr>
            <a:r>
              <a:rPr lang="pt-BR" dirty="0"/>
              <a:t>II - para compras e serviços não referidos no inciso anterior, até </a:t>
            </a:r>
            <a:r>
              <a:rPr lang="pt-BR" b="1" dirty="0"/>
              <a:t>R$ 1.430.000,00 </a:t>
            </a:r>
            <a:r>
              <a:rPr lang="pt-BR" dirty="0"/>
              <a:t>(um milhão, quatrocentos e trinta mil reais</a:t>
            </a:r>
            <a:r>
              <a:rPr lang="pt-BR" dirty="0" smtClean="0"/>
              <a:t>)</a:t>
            </a:r>
            <a:endParaRPr lang="pt-BR" dirty="0"/>
          </a:p>
          <a:p>
            <a:pPr algn="ctr">
              <a:buNone/>
            </a:pPr>
            <a:endParaRPr lang="pt-BR" sz="1500" dirty="0" smtClean="0"/>
          </a:p>
          <a:p>
            <a:pPr algn="ctr">
              <a:buNone/>
            </a:pPr>
            <a:r>
              <a:rPr lang="pt-BR" sz="1500" dirty="0" smtClean="0"/>
              <a:t> </a:t>
            </a:r>
            <a:r>
              <a:rPr lang="pt-BR" sz="1500" dirty="0"/>
              <a:t>Valores alterados pelo Decreto Federal n.° 9.412/2018</a:t>
            </a:r>
          </a:p>
          <a:p>
            <a:endParaRPr lang="pt-BR" dirty="0"/>
          </a:p>
        </p:txBody>
      </p:sp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Pregão – Lei n.° 10.520/2002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988840"/>
            <a:ext cx="7416824" cy="399330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dirty="0" smtClean="0"/>
              <a:t>Modalidade </a:t>
            </a:r>
            <a:r>
              <a:rPr lang="pt-BR" dirty="0"/>
              <a:t>de Licitação destinada a </a:t>
            </a:r>
            <a:r>
              <a:rPr lang="pt-BR" b="1" dirty="0">
                <a:solidFill>
                  <a:srgbClr val="C00000"/>
                </a:solidFill>
              </a:rPr>
              <a:t>aquisição de bens e serviços comuns </a:t>
            </a:r>
            <a:endParaRPr lang="pt-BR" dirty="0" smtClean="0"/>
          </a:p>
          <a:p>
            <a:pPr algn="ctr">
              <a:buNone/>
            </a:pPr>
            <a:endParaRPr lang="pt-BR" sz="2600" dirty="0"/>
          </a:p>
          <a:p>
            <a:pPr algn="ctr">
              <a:buNone/>
            </a:pPr>
            <a:r>
              <a:rPr lang="pt-BR" dirty="0"/>
              <a:t>Consideram-se bens e serviços comuns aqueles cujos padrões de desempenho e qualidade possam ser objetivamente definidos pelo edital, por meio de especificações usuais no mercado</a:t>
            </a:r>
            <a:r>
              <a:rPr lang="pt-BR" dirty="0" smtClean="0"/>
              <a:t>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É possível a contratação de serviços de engenharia comuns por meio do pregão (Súmula 257 do TCU), sendo vedada a contração de obras por esta modalidade.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Não </a:t>
            </a:r>
            <a:r>
              <a:rPr lang="pt-BR" dirty="0"/>
              <a:t>há limite de valores</a:t>
            </a:r>
            <a:r>
              <a:rPr lang="pt-BR" dirty="0" smtClean="0"/>
              <a:t>;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É a modalidade  de licitação mais utilizada pelos órgãos públicos.</a:t>
            </a:r>
          </a:p>
          <a:p>
            <a:pPr algn="ctr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NÚCLEO DE CAPACITAÇÃO PERMANENTE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476672"/>
            <a:ext cx="785921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/>
              <a:t>Licitações do Governo Federal no Ano de 2017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NÚCLEO DE CAPACITAÇÃO PERMANENTE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115616" y="6093296"/>
            <a:ext cx="417646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Portal Transparência do Governo Federal</a:t>
            </a:r>
            <a:endParaRPr lang="pt-BR" sz="16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smtClean="0"/>
              <a:t>Período: 01/01/2017 a 31/12/2017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3203848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356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24744"/>
            <a:ext cx="5849069" cy="443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4716016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533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516216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12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1979712" y="5517232"/>
            <a:ext cx="7920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19.626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476672"/>
            <a:ext cx="785921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/>
              <a:t>Licitações do Governo Federal no Ano de 2018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NÚCLEO DE CAPACITAÇÃO PERMANENTE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115616" y="6093296"/>
            <a:ext cx="417646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Portal Transparência do Governo Federal</a:t>
            </a:r>
            <a:endParaRPr lang="pt-BR" sz="16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smtClean="0"/>
              <a:t>Período: 01/01/2018 a 31/12/2018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2483768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351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4932040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664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7020272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14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1403648" y="5517232"/>
            <a:ext cx="7920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18.797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4684" y="1484784"/>
            <a:ext cx="6437894" cy="40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3707904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351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6156176" y="5517232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120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Pregão – Lei n.° 10.520/2002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C00000"/>
                </a:solidFill>
              </a:rPr>
              <a:t>IMPORTANTE:</a:t>
            </a:r>
          </a:p>
          <a:p>
            <a:pPr algn="ctr">
              <a:buNone/>
            </a:pPr>
            <a:endParaRPr lang="pt-BR" sz="1800" dirty="0" smtClean="0"/>
          </a:p>
          <a:p>
            <a:pPr algn="ctr">
              <a:buNone/>
            </a:pPr>
            <a:r>
              <a:rPr lang="pt-BR" dirty="0" smtClean="0"/>
              <a:t>Para a aquisição de bens e a contratação de serviços comuns,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envolvendo recursos repassados pela UNIÃO, </a:t>
            </a:r>
            <a:r>
              <a:rPr lang="pt-BR" dirty="0" smtClean="0"/>
              <a:t>deverá ser precedida de PREGÃO na forma ELETRÔNICA.</a:t>
            </a: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Art. 1° do Decreto Presidencial n.° 10.024 de 20 de setembro de 2019.</a:t>
            </a:r>
          </a:p>
          <a:p>
            <a:pPr algn="ctr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NÚCLEO DE CAPACITAÇÃO PERMANENTE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40966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Registro de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Preços (SRP)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420933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sz="3500" dirty="0"/>
              <a:t>O registro de preços não é uma modalidade de licitação. Criado pela Lei de Licitações, no art. 15, consiste em um conjunto de procedimentos para registro formal de preços de </a:t>
            </a:r>
            <a:r>
              <a:rPr lang="pt-BR" sz="3500" dirty="0" smtClean="0"/>
              <a:t>produtos para </a:t>
            </a:r>
            <a:r>
              <a:rPr lang="pt-BR" sz="3500" b="1" dirty="0">
                <a:solidFill>
                  <a:srgbClr val="C00000"/>
                </a:solidFill>
              </a:rPr>
              <a:t>contratações futuras</a:t>
            </a:r>
            <a:r>
              <a:rPr lang="pt-BR" sz="3500" dirty="0"/>
              <a:t>. </a:t>
            </a:r>
          </a:p>
          <a:p>
            <a:pPr algn="ctr">
              <a:buNone/>
            </a:pPr>
            <a:endParaRPr lang="pt-BR" sz="3500" dirty="0" smtClean="0"/>
          </a:p>
          <a:p>
            <a:pPr algn="ctr">
              <a:buNone/>
            </a:pPr>
            <a:r>
              <a:rPr lang="pt-BR" sz="3500" dirty="0" smtClean="0"/>
              <a:t>Importante </a:t>
            </a:r>
            <a:r>
              <a:rPr lang="pt-BR" sz="3500" dirty="0"/>
              <a:t>destacar </a:t>
            </a:r>
            <a:r>
              <a:rPr lang="pt-BR" sz="3500" dirty="0" smtClean="0"/>
              <a:t>que o </a:t>
            </a:r>
            <a:r>
              <a:rPr lang="pt-BR" sz="3500" dirty="0"/>
              <a:t>SRP é realizado mediante processo licitatório, na modalidade de Pregão, possuindo, portanto, os mesmos requisitos para instauração e processamento (requisição, justificativa, termo de referência, orçamentos, etc.)</a:t>
            </a:r>
          </a:p>
          <a:p>
            <a:pPr algn="ctr">
              <a:buNone/>
            </a:pPr>
            <a:endParaRPr lang="pt-BR" sz="3500" dirty="0" smtClean="0"/>
          </a:p>
          <a:p>
            <a:pPr algn="ctr">
              <a:buNone/>
            </a:pPr>
            <a:r>
              <a:rPr lang="pt-BR" sz="3500" dirty="0" smtClean="0"/>
              <a:t>O </a:t>
            </a:r>
            <a:r>
              <a:rPr lang="pt-BR" sz="3500" dirty="0"/>
              <a:t>SRP apresenta uma peculiaridade: o órgão público não é obrigado a efetuar a aquisição decorrente do certame licitatório.</a:t>
            </a:r>
          </a:p>
          <a:p>
            <a:pPr algn="ctr">
              <a:buNone/>
            </a:pPr>
            <a:endParaRPr lang="pt-BR" sz="3500" dirty="0" smtClean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Dispensas de </a:t>
            </a:r>
            <a:r>
              <a:rPr lang="pt-BR" b="1" dirty="0" smtClean="0">
                <a:solidFill>
                  <a:srgbClr val="C00000"/>
                </a:solidFill>
              </a:rPr>
              <a:t>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/>
              <a:t>(</a:t>
            </a:r>
            <a:r>
              <a:rPr lang="pt-BR" sz="2800" dirty="0"/>
              <a:t>art. 24 da Lei n.° 8.666/93</a:t>
            </a:r>
            <a:r>
              <a:rPr lang="pt-BR" sz="2800" dirty="0" smtClean="0"/>
              <a:t>)</a:t>
            </a:r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r>
              <a:rPr lang="pt-BR" sz="2800" dirty="0" smtClean="0"/>
              <a:t>Requisitos </a:t>
            </a:r>
            <a:r>
              <a:rPr lang="pt-BR" sz="2800" dirty="0"/>
              <a:t>Gerais </a:t>
            </a:r>
            <a:r>
              <a:rPr lang="pt-BR" sz="2800" dirty="0" smtClean="0"/>
              <a:t>– Art. 26 da Lei n.° 8.666/93</a:t>
            </a:r>
          </a:p>
          <a:p>
            <a:pPr lvl="0" algn="ctr">
              <a:buNone/>
            </a:pPr>
            <a:endParaRPr lang="pt-BR" sz="2800" dirty="0" smtClean="0"/>
          </a:p>
          <a:p>
            <a:pPr lvl="0" algn="ctr">
              <a:buNone/>
            </a:pPr>
            <a:r>
              <a:rPr lang="pt-BR" sz="2400" dirty="0" smtClean="0"/>
              <a:t>I – justificativa acerca da contratação </a:t>
            </a:r>
            <a:r>
              <a:rPr lang="pt-BR" sz="2400" dirty="0"/>
              <a:t>por dispensa de licitação;</a:t>
            </a:r>
          </a:p>
          <a:p>
            <a:pPr lvl="0" algn="ctr">
              <a:buNone/>
            </a:pPr>
            <a:r>
              <a:rPr lang="pt-BR" sz="2400" dirty="0" smtClean="0"/>
              <a:t>II - Justificativa </a:t>
            </a:r>
            <a:r>
              <a:rPr lang="pt-BR" sz="2400" dirty="0"/>
              <a:t>acerca do preço;</a:t>
            </a:r>
          </a:p>
          <a:p>
            <a:pPr lvl="0" algn="ctr">
              <a:buNone/>
            </a:pPr>
            <a:r>
              <a:rPr lang="pt-BR" sz="2400" dirty="0" smtClean="0"/>
              <a:t>III - Justificativa </a:t>
            </a:r>
            <a:r>
              <a:rPr lang="pt-BR" sz="2400" dirty="0"/>
              <a:t>acerca da pessoa jurídica ou física que será </a:t>
            </a:r>
            <a:r>
              <a:rPr lang="pt-BR" sz="2400" dirty="0" smtClean="0"/>
              <a:t>contratada.</a:t>
            </a:r>
            <a:endParaRPr lang="pt-BR" sz="2400" dirty="0"/>
          </a:p>
          <a:p>
            <a:pPr algn="ctr"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Dispensa Emergencial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772816"/>
            <a:ext cx="7427168" cy="453650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b="1" dirty="0"/>
              <a:t>Art. 24, IV</a:t>
            </a:r>
            <a:r>
              <a:rPr lang="pt-BR" dirty="0"/>
              <a:t> - Nos casos de </a:t>
            </a:r>
            <a:r>
              <a:rPr lang="pt-BR" b="1" dirty="0">
                <a:solidFill>
                  <a:srgbClr val="C00000"/>
                </a:solidFill>
              </a:rPr>
              <a:t>emergência ou de calamidade pública</a:t>
            </a:r>
            <a:r>
              <a:rPr lang="pt-BR" dirty="0"/>
              <a:t>, quando caracterizada urgência de atendimento de situação que possa ocasionar prejuízo ou comprometer a </a:t>
            </a:r>
            <a:r>
              <a:rPr lang="pt-BR" b="1" dirty="0">
                <a:solidFill>
                  <a:srgbClr val="C00000"/>
                </a:solidFill>
              </a:rPr>
              <a:t>segurança de pessoas, obras, serviços, equipamentos e outros </a:t>
            </a:r>
            <a:r>
              <a:rPr lang="pt-BR" b="1" dirty="0" smtClean="0">
                <a:solidFill>
                  <a:srgbClr val="C00000"/>
                </a:solidFill>
              </a:rPr>
              <a:t>bens</a:t>
            </a:r>
            <a:r>
              <a:rPr lang="pt-BR" dirty="0"/>
              <a:t>, públicos ou particulares, e somente para os bens necessários ao atendimento da situação emergencial ou calamitosa e para as parcelas de obras e serviços que possam ser concluídas no </a:t>
            </a:r>
            <a:r>
              <a:rPr lang="pt-BR" b="1" dirty="0">
                <a:solidFill>
                  <a:srgbClr val="C00000"/>
                </a:solidFill>
              </a:rPr>
              <a:t>prazo máximo de 180 (cento e oitenta) dias</a:t>
            </a:r>
            <a:r>
              <a:rPr lang="pt-BR" dirty="0"/>
              <a:t> consecutivos e ininterruptos, contados da ocorrência da emergência ou calamidade, </a:t>
            </a:r>
            <a:r>
              <a:rPr lang="pt-BR" b="1" dirty="0">
                <a:solidFill>
                  <a:srgbClr val="C00000"/>
                </a:solidFill>
              </a:rPr>
              <a:t>vedada a prorrogação </a:t>
            </a:r>
            <a:r>
              <a:rPr lang="pt-BR" dirty="0"/>
              <a:t>dos respectivos contratos;</a:t>
            </a:r>
          </a:p>
          <a:p>
            <a:pPr algn="ctr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772816"/>
            <a:ext cx="7200800" cy="406531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É </a:t>
            </a:r>
            <a:r>
              <a:rPr lang="pt-BR" dirty="0"/>
              <a:t>o procedimento administrativo </a:t>
            </a:r>
            <a:r>
              <a:rPr lang="pt-BR" b="1" dirty="0"/>
              <a:t>formal</a:t>
            </a:r>
            <a:r>
              <a:rPr lang="pt-BR" dirty="0"/>
              <a:t> em que a Administração Pública convoca, mediante condições estabelecidas em ato próprio (edital), empresas interessadas na apresentação de propostas </a:t>
            </a:r>
            <a:r>
              <a:rPr lang="pt-BR" dirty="0" smtClean="0"/>
              <a:t>pertinentes </a:t>
            </a:r>
            <a:r>
              <a:rPr lang="pt-BR" dirty="0"/>
              <a:t>a realização de obras, serviços, inclusive de publicidade, compras, alienações e locações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Art. 37, XXI da Constituição da República de 1988.</a:t>
            </a:r>
          </a:p>
          <a:p>
            <a:pPr algn="just">
              <a:buNone/>
            </a:pPr>
            <a:endParaRPr lang="pt-BR" dirty="0"/>
          </a:p>
          <a:p>
            <a:pPr algn="just"/>
            <a:endParaRPr lang="pt-BR" b="1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Compra Direta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2813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/>
          </a:p>
          <a:p>
            <a:pPr algn="just">
              <a:buNone/>
            </a:pPr>
            <a:r>
              <a:rPr lang="pt-BR" dirty="0"/>
              <a:t> I - para </a:t>
            </a:r>
            <a:r>
              <a:rPr lang="pt-BR" b="1" dirty="0"/>
              <a:t>obras e serviços de engenharia</a:t>
            </a:r>
            <a:r>
              <a:rPr lang="pt-BR" dirty="0"/>
              <a:t> de valor até 10% (dez por cento) do limite previsto na alínea "a", do inciso I do artigo anterior, </a:t>
            </a:r>
            <a:r>
              <a:rPr lang="pt-BR" b="1" dirty="0" smtClean="0">
                <a:solidFill>
                  <a:srgbClr val="C00000"/>
                </a:solidFill>
              </a:rPr>
              <a:t>(R$ 33.000,00) </a:t>
            </a:r>
            <a:r>
              <a:rPr lang="pt-BR" dirty="0" smtClean="0"/>
              <a:t>desde </a:t>
            </a:r>
            <a:r>
              <a:rPr lang="pt-BR" dirty="0"/>
              <a:t>que não se refiram a parcelas de uma mesma obra ou serviço ou ainda para obras e serviços da mesma natureza e no mesmo local que possam ser realizadas conjunta e concomitantemente</a:t>
            </a:r>
            <a:r>
              <a:rPr lang="pt-BR" dirty="0" smtClean="0"/>
              <a:t>;</a:t>
            </a:r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/>
              <a:t>II - para </a:t>
            </a:r>
            <a:r>
              <a:rPr lang="pt-BR" b="1" dirty="0"/>
              <a:t>outros serviços e compras</a:t>
            </a:r>
            <a:r>
              <a:rPr lang="pt-BR" dirty="0"/>
              <a:t> de valor até 10% (dez por cento) do limite previsto na alínea "a", do inciso II do artigo anterior </a:t>
            </a:r>
            <a:r>
              <a:rPr lang="pt-BR" b="1" dirty="0" smtClean="0">
                <a:solidFill>
                  <a:srgbClr val="C00000"/>
                </a:solidFill>
              </a:rPr>
              <a:t>(R$ 17.600,00) </a:t>
            </a:r>
            <a:r>
              <a:rPr lang="pt-BR" dirty="0" smtClean="0"/>
              <a:t>e </a:t>
            </a:r>
            <a:r>
              <a:rPr lang="pt-BR" dirty="0"/>
              <a:t>para alienações, nos casos previstos nesta Lei, desde que não se refiram a parcelas de um mesmo serviço, compra ou alienação de maior vulto que possa ser realizada de uma só vez</a:t>
            </a:r>
            <a:r>
              <a:rPr lang="pt-BR" dirty="0" smtClean="0"/>
              <a:t>;</a:t>
            </a:r>
            <a:endParaRPr lang="pt-BR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Compra Direta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772816"/>
            <a:ext cx="7787208" cy="42484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b="1" dirty="0">
                <a:solidFill>
                  <a:srgbClr val="FF0000"/>
                </a:solidFill>
              </a:rPr>
              <a:t>IMPORTANTE </a:t>
            </a:r>
            <a:r>
              <a:rPr lang="pt-BR" b="1" dirty="0" smtClean="0">
                <a:solidFill>
                  <a:srgbClr val="FF0000"/>
                </a:solidFill>
              </a:rPr>
              <a:t>1</a:t>
            </a:r>
          </a:p>
          <a:p>
            <a:pPr indent="15875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indent="15875" algn="just">
              <a:buNone/>
            </a:pPr>
            <a:r>
              <a:rPr lang="pt-BR" dirty="0" smtClean="0"/>
              <a:t>Os</a:t>
            </a:r>
            <a:r>
              <a:rPr lang="pt-BR" b="1" dirty="0" smtClean="0"/>
              <a:t> </a:t>
            </a:r>
            <a:r>
              <a:rPr lang="pt-BR" dirty="0"/>
              <a:t>valores da compra direta são </a:t>
            </a:r>
            <a:r>
              <a:rPr lang="pt-BR" dirty="0">
                <a:solidFill>
                  <a:srgbClr val="C00000"/>
                </a:solidFill>
              </a:rPr>
              <a:t>somados</a:t>
            </a:r>
            <a:r>
              <a:rPr lang="pt-BR" dirty="0"/>
              <a:t> entre </a:t>
            </a:r>
            <a:r>
              <a:rPr lang="pt-BR" dirty="0" smtClean="0"/>
              <a:t>todos os órgãos pertencentes ao mesmo ente público, </a:t>
            </a:r>
            <a:r>
              <a:rPr lang="pt-BR" dirty="0" smtClean="0">
                <a:solidFill>
                  <a:srgbClr val="C00000"/>
                </a:solidFill>
              </a:rPr>
              <a:t>t</a:t>
            </a:r>
            <a:r>
              <a:rPr lang="pt-BR" b="1" dirty="0" smtClean="0">
                <a:solidFill>
                  <a:srgbClr val="C00000"/>
                </a:solidFill>
              </a:rPr>
              <a:t>endo </a:t>
            </a:r>
            <a:r>
              <a:rPr lang="pt-BR" b="1" dirty="0">
                <a:solidFill>
                  <a:srgbClr val="C00000"/>
                </a:solidFill>
              </a:rPr>
              <a:t>por base as parcelas de um mesmo serviço</a:t>
            </a:r>
            <a:r>
              <a:rPr lang="pt-BR" b="1" dirty="0"/>
              <a:t>, </a:t>
            </a:r>
            <a:r>
              <a:rPr lang="pt-BR" b="1" dirty="0">
                <a:solidFill>
                  <a:srgbClr val="C00000"/>
                </a:solidFill>
              </a:rPr>
              <a:t>compra ou alienação de maior vulto que possa ser realizada de uma só vez</a:t>
            </a:r>
            <a:r>
              <a:rPr lang="pt-BR" b="1" dirty="0" smtClean="0"/>
              <a:t>.</a:t>
            </a:r>
          </a:p>
          <a:p>
            <a:pPr algn="just"/>
            <a:endParaRPr lang="pt-BR" dirty="0"/>
          </a:p>
          <a:p>
            <a:pPr indent="15875" algn="just">
              <a:buNone/>
            </a:pPr>
            <a:r>
              <a:rPr lang="pt-BR" dirty="0"/>
              <a:t>No tocante as obras e serviços de engenharia, os valores também são somados, contudo, se referem a parcelas de uma mesma obra ou serviço ou ainda para </a:t>
            </a:r>
            <a:r>
              <a:rPr lang="pt-BR" b="1" dirty="0">
                <a:solidFill>
                  <a:srgbClr val="C00000"/>
                </a:solidFill>
              </a:rPr>
              <a:t>obras e serviços da mesma natureza e no mesmo local que possam ser realizadas conjunta e concomitantemente</a:t>
            </a:r>
            <a:r>
              <a:rPr lang="pt-BR" dirty="0">
                <a:solidFill>
                  <a:srgbClr val="C00000"/>
                </a:solidFill>
              </a:rPr>
              <a:t>; </a:t>
            </a:r>
          </a:p>
          <a:p>
            <a:endParaRPr lang="pt-BR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Compra Direta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700808"/>
            <a:ext cx="7571184" cy="4353347"/>
          </a:xfrm>
        </p:spPr>
        <p:txBody>
          <a:bodyPr/>
          <a:lstStyle/>
          <a:p>
            <a:pPr algn="ctr">
              <a:buNone/>
            </a:pPr>
            <a:r>
              <a:rPr lang="pt-BR" b="1" dirty="0">
                <a:solidFill>
                  <a:srgbClr val="FF0000"/>
                </a:solidFill>
              </a:rPr>
              <a:t>IMPORTANTE </a:t>
            </a:r>
            <a:r>
              <a:rPr lang="pt-BR" b="1" dirty="0" smtClean="0">
                <a:solidFill>
                  <a:srgbClr val="FF0000"/>
                </a:solidFill>
              </a:rPr>
              <a:t>2</a:t>
            </a:r>
          </a:p>
          <a:p>
            <a:pPr algn="ctr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indent="15875" algn="just">
              <a:buNone/>
            </a:pPr>
            <a:r>
              <a:rPr lang="pt-BR" sz="2400" dirty="0" smtClean="0"/>
              <a:t>Devem </a:t>
            </a:r>
            <a:r>
              <a:rPr lang="pt-BR" sz="2400" dirty="0"/>
              <a:t>ser levados em consideração, para fins de somatório </a:t>
            </a:r>
            <a:r>
              <a:rPr lang="pt-BR" sz="2400" dirty="0" smtClean="0"/>
              <a:t>dos </a:t>
            </a:r>
            <a:r>
              <a:rPr lang="pt-BR" sz="2400" dirty="0"/>
              <a:t>valores</a:t>
            </a:r>
            <a:r>
              <a:rPr lang="pt-BR" sz="2400" dirty="0" smtClean="0"/>
              <a:t>, inclusive, as contratações decorrentes de </a:t>
            </a:r>
            <a:r>
              <a:rPr lang="pt-BR" sz="2400" b="1" dirty="0" smtClean="0"/>
              <a:t>PROCESSOS LICITATÓRIOS </a:t>
            </a:r>
            <a:r>
              <a:rPr lang="pt-BR" sz="2400" b="1" dirty="0" smtClean="0">
                <a:solidFill>
                  <a:srgbClr val="C00000"/>
                </a:solidFill>
              </a:rPr>
              <a:t>relativos </a:t>
            </a:r>
            <a:r>
              <a:rPr lang="pt-BR" sz="2400" b="1" dirty="0">
                <a:solidFill>
                  <a:srgbClr val="C00000"/>
                </a:solidFill>
              </a:rPr>
              <a:t>aos serviços e aquisições de mesma natureza</a:t>
            </a:r>
            <a:r>
              <a:rPr lang="pt-BR" sz="2400" b="1" dirty="0"/>
              <a:t>, sob pena de fracionamento da despesa.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Compra Direta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>
                <a:solidFill>
                  <a:srgbClr val="FF0000"/>
                </a:solidFill>
              </a:rPr>
              <a:t>IMPORTANTE </a:t>
            </a:r>
            <a:r>
              <a:rPr lang="pt-BR" b="1" dirty="0" smtClean="0">
                <a:solidFill>
                  <a:srgbClr val="FF0000"/>
                </a:solidFill>
              </a:rPr>
              <a:t>3</a:t>
            </a:r>
          </a:p>
          <a:p>
            <a:pPr algn="ctr">
              <a:buNone/>
            </a:pPr>
            <a:endParaRPr lang="pt-BR" sz="1400" b="1" dirty="0" smtClean="0"/>
          </a:p>
          <a:p>
            <a:pPr indent="15875" algn="just">
              <a:buNone/>
            </a:pPr>
            <a:r>
              <a:rPr lang="pt-BR" sz="2600" dirty="0" smtClean="0"/>
              <a:t>A contratação </a:t>
            </a:r>
            <a:r>
              <a:rPr lang="pt-BR" sz="2600" dirty="0"/>
              <a:t>direta deve </a:t>
            </a:r>
            <a:r>
              <a:rPr lang="pt-BR" sz="2600" dirty="0" smtClean="0"/>
              <a:t>ser formalizada por </a:t>
            </a:r>
            <a:r>
              <a:rPr lang="pt-BR" sz="2600" dirty="0"/>
              <a:t>meio de </a:t>
            </a:r>
            <a:r>
              <a:rPr lang="pt-BR" sz="2600" dirty="0" smtClean="0"/>
              <a:t>prévio processo administrativo, contendo</a:t>
            </a:r>
            <a:r>
              <a:rPr lang="pt-BR" sz="2600" dirty="0"/>
              <a:t>, no mínimo: </a:t>
            </a:r>
            <a:endParaRPr lang="pt-BR" sz="26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NÚCLEO DE CAPACITAÇÃO PERMANENTE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99592" y="342900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just">
              <a:buAutoNum type="arabicParenR"/>
            </a:pPr>
            <a:r>
              <a:rPr lang="pt-BR" sz="2400" dirty="0" smtClean="0"/>
              <a:t>Termo de Referência; </a:t>
            </a:r>
          </a:p>
          <a:p>
            <a:pPr indent="15875" algn="just">
              <a:buAutoNum type="arabicParenR"/>
            </a:pPr>
            <a:r>
              <a:rPr lang="pt-BR" sz="2400" dirty="0" smtClean="0"/>
              <a:t> Orçamentos; </a:t>
            </a:r>
          </a:p>
          <a:p>
            <a:pPr indent="15875" algn="just">
              <a:buAutoNum type="arabicParenR"/>
            </a:pPr>
            <a:r>
              <a:rPr lang="pt-BR" sz="2400" dirty="0" smtClean="0"/>
              <a:t> Documentos de habilitação da empresa contratada;</a:t>
            </a:r>
          </a:p>
          <a:p>
            <a:pPr indent="15875" algn="just">
              <a:buAutoNum type="arabicParenR"/>
            </a:pPr>
            <a:r>
              <a:rPr lang="pt-BR" sz="2400" dirty="0" smtClean="0"/>
              <a:t> Consulta ao setor responsável no intuito de verificar se a referida aquisição ou contratação possui saldo disponível, observando o limite da modalidade.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19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2636912"/>
            <a:ext cx="7344816" cy="158417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sz="9200" dirty="0" smtClean="0">
                <a:solidFill>
                  <a:srgbClr val="C00000"/>
                </a:solidFill>
              </a:rPr>
              <a:t>PLANEJAMENTO!</a:t>
            </a:r>
            <a:endParaRPr lang="pt-BR" sz="9200" dirty="0">
              <a:solidFill>
                <a:srgbClr val="C00000"/>
              </a:solidFill>
            </a:endParaRPr>
          </a:p>
        </p:txBody>
      </p:sp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Inexigibilidade de 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23728" y="3140968"/>
            <a:ext cx="5472608" cy="9361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/>
              <a:t>Inviabilidade de Competição!</a:t>
            </a: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Aditivos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47525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Revisão </a:t>
            </a:r>
            <a:r>
              <a:rPr lang="pt-BR" b="1" dirty="0">
                <a:solidFill>
                  <a:srgbClr val="FF0000"/>
                </a:solidFill>
              </a:rPr>
              <a:t>ou Reequilíbrio Econômico-Financeiro:</a:t>
            </a:r>
            <a:r>
              <a:rPr lang="pt-BR" dirty="0">
                <a:solidFill>
                  <a:srgbClr val="FF0000"/>
                </a:solidFill>
              </a:rPr>
              <a:t> (art. 65, II, d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 </a:t>
            </a:r>
            <a:r>
              <a:rPr lang="pt-BR" dirty="0" smtClean="0"/>
              <a:t>Serve para </a:t>
            </a:r>
            <a:r>
              <a:rPr lang="pt-BR" b="1" dirty="0"/>
              <a:t>restabelecer a relação que as partes pactuaram </a:t>
            </a:r>
            <a:r>
              <a:rPr lang="pt-BR" dirty="0"/>
              <a:t>inicialmente entre os encargos do contratado e a retribuição da administração para a justa remuneração da obra, serviço ou fornecimento, </a:t>
            </a:r>
            <a:r>
              <a:rPr lang="pt-BR" b="1" dirty="0">
                <a:solidFill>
                  <a:srgbClr val="C00000"/>
                </a:solidFill>
              </a:rPr>
              <a:t>objetivando a manutenção do equilíbrio econômico-financeiro inicial do contrato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Requisitos: fatos imprevisíveis, ou previsíveis porém de </a:t>
            </a:r>
            <a:r>
              <a:rPr lang="pt-BR" dirty="0" smtClean="0"/>
              <a:t>consequências </a:t>
            </a:r>
            <a:r>
              <a:rPr lang="pt-BR" dirty="0"/>
              <a:t>incalculáveis, </a:t>
            </a:r>
            <a:r>
              <a:rPr lang="pt-BR" dirty="0" smtClean="0"/>
              <a:t>ou</a:t>
            </a:r>
            <a:r>
              <a:rPr lang="pt-BR" dirty="0"/>
              <a:t>, ainda, em caso de força maior, caso fortuito ou fato do </a:t>
            </a:r>
            <a:r>
              <a:rPr lang="pt-BR" dirty="0" smtClean="0"/>
              <a:t>príncipe. </a:t>
            </a:r>
            <a:r>
              <a:rPr lang="pt-BR" b="1" dirty="0" smtClean="0"/>
              <a:t>Exemplos</a:t>
            </a:r>
            <a:r>
              <a:rPr lang="pt-BR" b="1" dirty="0"/>
              <a:t>: aumento no custo do combustível; criação de novos tributos, etc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Aditivos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35334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t-BR" sz="5100" b="1" dirty="0" smtClean="0">
                <a:solidFill>
                  <a:srgbClr val="FF0000"/>
                </a:solidFill>
              </a:rPr>
              <a:t>Reajuste</a:t>
            </a:r>
            <a:r>
              <a:rPr lang="pt-BR" sz="5100" b="1" dirty="0">
                <a:solidFill>
                  <a:srgbClr val="FF0000"/>
                </a:solidFill>
              </a:rPr>
              <a:t>:</a:t>
            </a:r>
            <a:r>
              <a:rPr lang="pt-BR" sz="5100" dirty="0">
                <a:solidFill>
                  <a:srgbClr val="FF0000"/>
                </a:solidFill>
              </a:rPr>
              <a:t> (art. 40, XI)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indent="15875" algn="just">
              <a:buNone/>
            </a:pPr>
            <a:r>
              <a:rPr lang="pt-BR" sz="5100" dirty="0" smtClean="0"/>
              <a:t>É </a:t>
            </a:r>
            <a:r>
              <a:rPr lang="pt-BR" sz="5100" dirty="0"/>
              <a:t>uma forma de </a:t>
            </a:r>
            <a:r>
              <a:rPr lang="pt-BR" sz="5100" dirty="0" smtClean="0"/>
              <a:t>recomposição em </a:t>
            </a:r>
            <a:r>
              <a:rPr lang="pt-BR" sz="5100" dirty="0"/>
              <a:t>razão de desequilíbrio ordinário e contratual, </a:t>
            </a:r>
            <a:r>
              <a:rPr lang="pt-BR" sz="5100" b="1" dirty="0"/>
              <a:t>ocasionado pelo processo inflacionário</a:t>
            </a:r>
            <a:r>
              <a:rPr lang="pt-BR" sz="5100" dirty="0"/>
              <a:t>. </a:t>
            </a:r>
            <a:endParaRPr lang="pt-BR" sz="5100" dirty="0" smtClean="0"/>
          </a:p>
          <a:p>
            <a:pPr indent="15875" algn="just">
              <a:buNone/>
            </a:pPr>
            <a:endParaRPr lang="pt-BR" sz="5100" dirty="0" smtClean="0"/>
          </a:p>
          <a:p>
            <a:pPr indent="15875" algn="just">
              <a:buNone/>
            </a:pPr>
            <a:r>
              <a:rPr lang="pt-BR" sz="5100" dirty="0" smtClean="0"/>
              <a:t>O </a:t>
            </a:r>
            <a:r>
              <a:rPr lang="pt-BR" sz="5100" dirty="0"/>
              <a:t>reajuste, portanto, recompõe a perda inflacionária relativamente ao material e à mão de obra que integram o objeto contratual. </a:t>
            </a:r>
            <a:endParaRPr lang="pt-BR" sz="5100" dirty="0" smtClean="0"/>
          </a:p>
          <a:p>
            <a:pPr indent="15875" algn="just">
              <a:buNone/>
            </a:pPr>
            <a:endParaRPr lang="pt-BR" sz="5100" dirty="0" smtClean="0"/>
          </a:p>
          <a:p>
            <a:pPr indent="15875" algn="just">
              <a:buNone/>
            </a:pPr>
            <a:r>
              <a:rPr lang="pt-BR" sz="5100" u="sng" dirty="0" smtClean="0"/>
              <a:t>A </a:t>
            </a:r>
            <a:r>
              <a:rPr lang="pt-BR" sz="5100" u="sng" dirty="0"/>
              <a:t>recomposição é feita por meio de um índice geral ou específico, constante necessariamente no edital e no instrumento contratual</a:t>
            </a:r>
            <a:r>
              <a:rPr lang="pt-BR" sz="5100" dirty="0"/>
              <a:t>.</a:t>
            </a:r>
          </a:p>
          <a:p>
            <a:endParaRPr lang="pt-BR" dirty="0"/>
          </a:p>
        </p:txBody>
      </p:sp>
      <p:pic>
        <p:nvPicPr>
          <p:cNvPr id="8" name="Imagem 7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Aditivos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556792"/>
            <a:ext cx="7859216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Acréscimos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dirty="0" smtClean="0">
                <a:solidFill>
                  <a:srgbClr val="FF0000"/>
                </a:solidFill>
              </a:rPr>
              <a:t>Supressões</a:t>
            </a:r>
          </a:p>
          <a:p>
            <a:pPr algn="ctr">
              <a:buNone/>
            </a:pPr>
            <a:endParaRPr lang="pt-BR" sz="2600" dirty="0">
              <a:solidFill>
                <a:srgbClr val="FF0000"/>
              </a:solidFill>
            </a:endParaRPr>
          </a:p>
          <a:p>
            <a:pPr indent="15875" algn="just">
              <a:buNone/>
            </a:pPr>
            <a:r>
              <a:rPr lang="pt-BR" sz="2600" dirty="0" smtClean="0"/>
              <a:t>O </a:t>
            </a:r>
            <a:r>
              <a:rPr lang="pt-BR" sz="2600" dirty="0"/>
              <a:t>contratado fica obrigado a aceitar, nas mesmas condições contratuais, os acréscimos ou supressões que se fizerem nas obras, serviços ou compras, até </a:t>
            </a:r>
            <a:r>
              <a:rPr lang="pt-BR" sz="2600" b="1" dirty="0">
                <a:solidFill>
                  <a:srgbClr val="C00000"/>
                </a:solidFill>
              </a:rPr>
              <a:t>25% (vinte e cinco por cento) do valor inicial atualizado do contrato</a:t>
            </a:r>
            <a:r>
              <a:rPr lang="pt-BR" sz="2600" dirty="0"/>
              <a:t>, e, no caso particular de reforma de edifício ou de equipamento, até o limite de 50% (</a:t>
            </a:r>
            <a:r>
              <a:rPr lang="pt-BR" sz="2600" dirty="0" err="1"/>
              <a:t>cinqüenta</a:t>
            </a:r>
            <a:r>
              <a:rPr lang="pt-BR" sz="2600" dirty="0"/>
              <a:t> por cento) para os seus acréscimos.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40966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C00000"/>
                </a:solidFill>
              </a:rPr>
              <a:t>Acréscimos e Supressões – Art. 65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...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772816"/>
            <a:ext cx="7560840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IMPORTANTE</a:t>
            </a:r>
          </a:p>
          <a:p>
            <a:pPr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indent="15875" algn="just">
              <a:buNone/>
            </a:pPr>
            <a:r>
              <a:rPr lang="pt-BR" dirty="0" smtClean="0"/>
              <a:t>Os acréscimos e supressões devem ser justificados tecnicamente pela autoridade competente, acompanhada da respectiva planilha orçamentária.</a:t>
            </a:r>
          </a:p>
          <a:p>
            <a:endParaRPr lang="pt-BR" dirty="0"/>
          </a:p>
        </p:txBody>
      </p:sp>
      <p:pic>
        <p:nvPicPr>
          <p:cNvPr id="7" name="Imagem 6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406531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Finalidade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dirty="0" smtClean="0"/>
              <a:t>    Destina-se </a:t>
            </a:r>
            <a:r>
              <a:rPr lang="pt-BR" dirty="0"/>
              <a:t>a garantir a observância do princípio constitucional da isonomia (igualdade) e a seleção da proposta mais vantajosa para a administração. </a:t>
            </a:r>
          </a:p>
        </p:txBody>
      </p:sp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Prorrogações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484784"/>
            <a:ext cx="7200800" cy="4752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t-BR" sz="4500" b="1" dirty="0">
                <a:solidFill>
                  <a:srgbClr val="FF0000"/>
                </a:solidFill>
              </a:rPr>
              <a:t>Obras - art. 57, §1°.</a:t>
            </a:r>
            <a:r>
              <a:rPr lang="pt-BR" sz="4500" dirty="0">
                <a:solidFill>
                  <a:srgbClr val="FF0000"/>
                </a:solidFill>
              </a:rPr>
              <a:t> </a:t>
            </a:r>
            <a:r>
              <a:rPr lang="pt-BR" sz="4500" dirty="0" smtClean="0">
                <a:solidFill>
                  <a:srgbClr val="FF0000"/>
                </a:solidFill>
              </a:rPr>
              <a:t>(Rol </a:t>
            </a:r>
            <a:r>
              <a:rPr lang="pt-BR" sz="4500" dirty="0">
                <a:solidFill>
                  <a:srgbClr val="FF0000"/>
                </a:solidFill>
              </a:rPr>
              <a:t>é </a:t>
            </a:r>
            <a:r>
              <a:rPr lang="pt-BR" sz="4500" dirty="0" smtClean="0">
                <a:solidFill>
                  <a:srgbClr val="FF0000"/>
                </a:solidFill>
              </a:rPr>
              <a:t>taxativo)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 - alteração do projeto ou especificações, pela Administração;</a:t>
            </a:r>
          </a:p>
          <a:p>
            <a:pPr algn="just"/>
            <a:r>
              <a:rPr lang="pt-BR" dirty="0"/>
              <a:t>II - superveniência de fato excepcional ou imprevisível, estranho à vontade das partes, que altere fundamentalmente as condições de execução do contrato;</a:t>
            </a:r>
          </a:p>
          <a:p>
            <a:pPr algn="just"/>
            <a:r>
              <a:rPr lang="pt-BR" dirty="0"/>
              <a:t>III - interrupção da execução do contrato ou diminuição do ritmo de trabalho por ordem e no interesse da Administração;</a:t>
            </a:r>
          </a:p>
          <a:p>
            <a:pPr algn="just"/>
            <a:r>
              <a:rPr lang="pt-BR" dirty="0"/>
              <a:t>IV - aumento das quantidades inicialmente previstas no contrato, nos limites permitidos por esta Lei;</a:t>
            </a:r>
          </a:p>
          <a:p>
            <a:pPr algn="just"/>
            <a:r>
              <a:rPr lang="pt-BR" dirty="0"/>
              <a:t>V - impedimento de execução do contrato por fato ou ato de terceiro reconhecido pela Administração em documento contemporâneo à sua ocorrência;</a:t>
            </a:r>
          </a:p>
          <a:p>
            <a:pPr algn="just"/>
            <a:r>
              <a:rPr lang="pt-BR" dirty="0"/>
              <a:t>VI - omissão ou atraso de providências a cargo da Administração, inclusive quanto aos pagamentos previstos de que resulte, diretamente, impedimento ou retardamento na execução do contrato, sem prejuízo das sanções legais aplicáveis aos responsáveis.</a:t>
            </a:r>
          </a:p>
          <a:p>
            <a:pPr algn="just"/>
            <a:endParaRPr lang="pt-BR" dirty="0"/>
          </a:p>
        </p:txBody>
      </p:sp>
      <p:pic>
        <p:nvPicPr>
          <p:cNvPr id="7" name="Imagem 6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Prorrogações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4644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b="1" dirty="0">
                <a:solidFill>
                  <a:srgbClr val="FF0000"/>
                </a:solidFill>
              </a:rPr>
              <a:t>Serviços </a:t>
            </a:r>
            <a:r>
              <a:rPr lang="pt-BR" b="1" dirty="0" smtClean="0">
                <a:solidFill>
                  <a:srgbClr val="FF0000"/>
                </a:solidFill>
              </a:rPr>
              <a:t>Contínuos (</a:t>
            </a:r>
            <a:r>
              <a:rPr lang="pt-BR" dirty="0" smtClean="0">
                <a:solidFill>
                  <a:srgbClr val="FF0000"/>
                </a:solidFill>
              </a:rPr>
              <a:t>Art</a:t>
            </a:r>
            <a:r>
              <a:rPr lang="pt-BR" dirty="0">
                <a:solidFill>
                  <a:srgbClr val="FF0000"/>
                </a:solidFill>
              </a:rPr>
              <a:t>. 57, </a:t>
            </a:r>
            <a:r>
              <a:rPr lang="pt-BR" dirty="0" smtClean="0">
                <a:solidFill>
                  <a:srgbClr val="FF0000"/>
                </a:solidFill>
              </a:rPr>
              <a:t>II</a:t>
            </a:r>
            <a:r>
              <a:rPr lang="pt-BR" dirty="0">
                <a:solidFill>
                  <a:srgbClr val="FF0000"/>
                </a:solidFill>
              </a:rPr>
              <a:t>)</a:t>
            </a:r>
          </a:p>
          <a:p>
            <a:pPr indent="15875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indent="15875" algn="just">
              <a:buNone/>
            </a:pPr>
            <a:r>
              <a:rPr lang="pt-BR" dirty="0" smtClean="0"/>
              <a:t>Serviços contínuos são todos aqueles dotados de </a:t>
            </a:r>
            <a:r>
              <a:rPr lang="pt-BR" b="1" dirty="0" smtClean="0">
                <a:solidFill>
                  <a:srgbClr val="C00000"/>
                </a:solidFill>
              </a:rPr>
              <a:t>habitualidade </a:t>
            </a:r>
            <a:r>
              <a:rPr lang="pt-BR" b="1" dirty="0" smtClean="0"/>
              <a:t>e</a:t>
            </a:r>
            <a:r>
              <a:rPr lang="pt-BR" b="1" dirty="0" smtClean="0">
                <a:solidFill>
                  <a:srgbClr val="C00000"/>
                </a:solidFill>
              </a:rPr>
              <a:t> essencialidade</a:t>
            </a:r>
            <a:r>
              <a:rPr lang="pt-BR" dirty="0" smtClean="0"/>
              <a:t> para o ente público, ou seja, quando tenham caráter permanente cuja </a:t>
            </a:r>
            <a:r>
              <a:rPr lang="pt-BR" dirty="0"/>
              <a:t>interrupção possa comprometer a continuidade das atividades </a:t>
            </a:r>
            <a:r>
              <a:rPr lang="pt-BR" dirty="0" smtClean="0"/>
              <a:t>da Administração.</a:t>
            </a:r>
          </a:p>
          <a:p>
            <a:pPr algn="just">
              <a:buNone/>
            </a:pPr>
            <a:endParaRPr lang="pt-BR" dirty="0" smtClean="0"/>
          </a:p>
          <a:p>
            <a:pPr indent="15875" algn="just">
              <a:buNone/>
            </a:pPr>
            <a:r>
              <a:rPr lang="pt-BR" dirty="0" smtClean="0"/>
              <a:t>Os contratos cujo objeto seja considerado um serviço contínuo podem </a:t>
            </a:r>
            <a:r>
              <a:rPr lang="pt-BR" dirty="0"/>
              <a:t>ser prorrogados até o limite de 60 meses.</a:t>
            </a:r>
          </a:p>
          <a:p>
            <a:pPr indent="15875" algn="just"/>
            <a:endParaRPr lang="pt-BR" b="1" dirty="0" smtClean="0"/>
          </a:p>
          <a:p>
            <a:pPr indent="15875" algn="just">
              <a:buNone/>
            </a:pPr>
            <a:r>
              <a:rPr lang="pt-BR" b="1" dirty="0" smtClean="0"/>
              <a:t>Serviços </a:t>
            </a:r>
            <a:r>
              <a:rPr lang="pt-BR" b="1" dirty="0"/>
              <a:t>comuns:</a:t>
            </a:r>
            <a:r>
              <a:rPr lang="pt-BR" dirty="0"/>
              <a:t> NÃO PODE PRORROGAR</a:t>
            </a:r>
          </a:p>
          <a:p>
            <a:pPr indent="15875" algn="just"/>
            <a:endParaRPr lang="pt-BR" b="1" dirty="0" smtClean="0"/>
          </a:p>
          <a:p>
            <a:pPr indent="15875" algn="just">
              <a:buNone/>
            </a:pPr>
            <a:r>
              <a:rPr lang="pt-BR" b="1" dirty="0" smtClean="0"/>
              <a:t>Fornecimento</a:t>
            </a:r>
            <a:r>
              <a:rPr lang="pt-BR" b="1" dirty="0"/>
              <a:t>:</a:t>
            </a:r>
            <a:r>
              <a:rPr lang="pt-BR" dirty="0"/>
              <a:t> NÃO PODE </a:t>
            </a:r>
            <a:r>
              <a:rPr lang="pt-BR" dirty="0" smtClean="0"/>
              <a:t>PRORROGAR</a:t>
            </a:r>
            <a:endParaRPr lang="pt-BR" dirty="0"/>
          </a:p>
        </p:txBody>
      </p:sp>
      <p:pic>
        <p:nvPicPr>
          <p:cNvPr id="7" name="Imagem 6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4096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Prorrogações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772817"/>
            <a:ext cx="7128792" cy="41044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b="1" dirty="0">
                <a:solidFill>
                  <a:srgbClr val="FF0000"/>
                </a:solidFill>
              </a:rPr>
              <a:t>IMPORTANTE </a:t>
            </a:r>
            <a:r>
              <a:rPr lang="pt-BR" b="1" dirty="0" smtClean="0">
                <a:solidFill>
                  <a:srgbClr val="FF0000"/>
                </a:solidFill>
              </a:rPr>
              <a:t>1</a:t>
            </a:r>
          </a:p>
          <a:p>
            <a:pPr indent="15875" algn="just">
              <a:buNone/>
            </a:pPr>
            <a:r>
              <a:rPr lang="pt-BR" dirty="0" smtClean="0"/>
              <a:t>Todos os pedidos de prorrogação </a:t>
            </a:r>
            <a:r>
              <a:rPr lang="pt-BR" dirty="0"/>
              <a:t>devem ser </a:t>
            </a:r>
            <a:r>
              <a:rPr lang="pt-BR" dirty="0" smtClean="0"/>
              <a:t>JUSTIFICADOS</a:t>
            </a:r>
            <a:r>
              <a:rPr lang="pt-BR" dirty="0"/>
              <a:t>, com apresentação de documentos que comprovem as alegações, tais como: diário de obras; comprovação de índices pluviométricos; modificações de projetos, dentre outros.</a:t>
            </a:r>
          </a:p>
          <a:p>
            <a:pPr algn="ctr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IMPORTANTE 2</a:t>
            </a:r>
          </a:p>
          <a:p>
            <a:pPr indent="15875" algn="just">
              <a:buNone/>
            </a:pPr>
            <a:r>
              <a:rPr lang="pt-BR" dirty="0" smtClean="0"/>
              <a:t>Não </a:t>
            </a:r>
            <a:r>
              <a:rPr lang="pt-BR" dirty="0"/>
              <a:t>se pode prorrogar contrato </a:t>
            </a:r>
            <a:r>
              <a:rPr lang="pt-BR" dirty="0" smtClean="0"/>
              <a:t>vencido!</a:t>
            </a:r>
            <a:endParaRPr lang="pt-BR" dirty="0"/>
          </a:p>
          <a:p>
            <a:endParaRPr lang="pt-BR" dirty="0"/>
          </a:p>
        </p:txBody>
      </p:sp>
      <p:pic>
        <p:nvPicPr>
          <p:cNvPr id="7" name="Imagem 6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2708920"/>
            <a:ext cx="7344816" cy="158417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sz="9200" b="1" dirty="0" smtClean="0">
                <a:solidFill>
                  <a:srgbClr val="C00000"/>
                </a:solidFill>
              </a:rPr>
              <a:t>Qual o maior “ladrão” de Recursos Públicos?</a:t>
            </a:r>
            <a:endParaRPr lang="pt-BR" sz="9200" b="1" dirty="0">
              <a:solidFill>
                <a:srgbClr val="C00000"/>
              </a:solidFill>
            </a:endParaRPr>
          </a:p>
        </p:txBody>
      </p:sp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Resultado de imagem para corrupÃ§Ã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836712"/>
            <a:ext cx="5483889" cy="482453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26642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sz="9200" b="1" dirty="0" smtClean="0">
                <a:solidFill>
                  <a:srgbClr val="C00000"/>
                </a:solidFill>
              </a:rPr>
              <a:t>FALTA DE </a:t>
            </a:r>
          </a:p>
          <a:p>
            <a:pPr algn="ctr">
              <a:buNone/>
            </a:pPr>
            <a:r>
              <a:rPr lang="pt-BR" sz="9200" b="1" dirty="0" smtClean="0">
                <a:solidFill>
                  <a:srgbClr val="C00000"/>
                </a:solidFill>
              </a:rPr>
              <a:t>PLANEJAMENTO!</a:t>
            </a:r>
            <a:endParaRPr lang="pt-BR" sz="9200" b="1" dirty="0">
              <a:solidFill>
                <a:srgbClr val="C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47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632848" cy="3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51520" y="39330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De acordo com o relator do processo, ministro Vital do Rego, </a:t>
            </a:r>
            <a:r>
              <a:rPr lang="pt-BR" sz="2000" b="1" dirty="0" smtClean="0">
                <a:solidFill>
                  <a:srgbClr val="C00000"/>
                </a:solidFill>
              </a:rPr>
              <a:t>as obras paradas representam investimento previsto de R$ 144 bilhões</a:t>
            </a:r>
            <a:r>
              <a:rPr lang="pt-BR" sz="2000" dirty="0" smtClean="0"/>
              <a:t> (...)</a:t>
            </a:r>
          </a:p>
          <a:p>
            <a:pPr algn="just" fontAlgn="base"/>
            <a:endParaRPr lang="pt-BR" sz="2000" dirty="0" smtClean="0"/>
          </a:p>
          <a:p>
            <a:pPr algn="just" fontAlgn="base"/>
            <a:r>
              <a:rPr lang="pt-BR" sz="2000" dirty="0" smtClean="0"/>
              <a:t>"As consequências desse problema vão muito além dos recursos desperdiçados. Podem ser citados os serviços que deixam de ser prestados à população, prejuízos no crescimento econômico e empregos não gerados", afirmou o relator.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06" name="Picture 2" descr="Resultado de imagem para sc posto de saude sem esc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72808" cy="483289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699792" y="26064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Posto de Saúde em Três </a:t>
            </a:r>
            <a:r>
              <a:rPr lang="pt-BR" sz="2000" dirty="0" err="1" smtClean="0"/>
              <a:t>Barras-SC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6082" name="Picture 2" descr="ponto-ma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4706117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63888" y="18864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Ponte em </a:t>
            </a:r>
            <a:r>
              <a:rPr lang="pt-BR" sz="2000" dirty="0" err="1" smtClean="0"/>
              <a:t>Maricá-RJ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971600" y="5805264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Prejuízo estimado de R$ 10.000.000,00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844824"/>
            <a:ext cx="7200800" cy="4065315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Principais Princípios:</a:t>
            </a:r>
            <a:r>
              <a:rPr lang="pt-BR" dirty="0" smtClean="0"/>
              <a:t> </a:t>
            </a:r>
          </a:p>
          <a:p>
            <a:pPr algn="just">
              <a:buFontTx/>
              <a:buChar char="-"/>
            </a:pPr>
            <a:r>
              <a:rPr lang="pt-BR" dirty="0" smtClean="0"/>
              <a:t>Legalidade; </a:t>
            </a:r>
          </a:p>
          <a:p>
            <a:pPr algn="just">
              <a:buFontTx/>
              <a:buChar char="-"/>
            </a:pPr>
            <a:r>
              <a:rPr lang="pt-BR" dirty="0" smtClean="0"/>
              <a:t>Impessoalidade; </a:t>
            </a:r>
          </a:p>
          <a:p>
            <a:pPr algn="just">
              <a:buFontTx/>
              <a:buChar char="-"/>
            </a:pPr>
            <a:r>
              <a:rPr lang="pt-BR" dirty="0" smtClean="0"/>
              <a:t>Igualdade; </a:t>
            </a:r>
          </a:p>
          <a:p>
            <a:pPr algn="just">
              <a:buFontTx/>
              <a:buChar char="-"/>
            </a:pPr>
            <a:r>
              <a:rPr lang="pt-BR" dirty="0" smtClean="0"/>
              <a:t>Publicidade; </a:t>
            </a:r>
          </a:p>
          <a:p>
            <a:pPr algn="just">
              <a:buFontTx/>
              <a:buChar char="-"/>
            </a:pPr>
            <a:r>
              <a:rPr lang="pt-BR" dirty="0" smtClean="0"/>
              <a:t>Vinculação ao Instrumento Convocatório; </a:t>
            </a:r>
          </a:p>
          <a:p>
            <a:pPr algn="just">
              <a:buFontTx/>
              <a:buChar char="-"/>
            </a:pPr>
            <a:r>
              <a:rPr lang="pt-BR" dirty="0" smtClean="0"/>
              <a:t>Julgamento Objetivo.</a:t>
            </a:r>
            <a:endParaRPr lang="pt-BR" dirty="0"/>
          </a:p>
        </p:txBody>
      </p:sp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03-A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154" name="Picture 2" descr="DSC08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709918" cy="432177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259632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Ponte Newton Navarro é um dos maiores símbolos de Natal-RN 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6115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Recentemente, a cidade inaugurou um </a:t>
            </a:r>
            <a:r>
              <a:rPr lang="pt-BR" i="1" dirty="0" err="1" smtClean="0"/>
              <a:t>pier</a:t>
            </a:r>
            <a:r>
              <a:rPr lang="pt-BR" i="1" dirty="0" smtClean="0"/>
              <a:t> </a:t>
            </a:r>
            <a:r>
              <a:rPr lang="pt-BR" dirty="0" smtClean="0"/>
              <a:t>turístico no valor de R$ 72.000.000,00.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15816" y="40466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Santana do Livramento - RS</a:t>
            </a:r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50180" name="Picture 4" descr="Torre energia sul (Foto: Fabian Ribeiro/Raw Image/Estadão Conteúd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905500" cy="442912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34563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899592" y="2564904"/>
            <a:ext cx="7344816" cy="1584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 o maior “ladrão” de Recursos Públicos?</a:t>
            </a:r>
            <a:endParaRPr kumimoji="0" lang="pt-BR" sz="9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4098" name="AutoShape 2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corrup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764704"/>
            <a:ext cx="7344816" cy="49685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9200" b="1" dirty="0" smtClean="0">
                <a:solidFill>
                  <a:srgbClr val="C00000"/>
                </a:solidFill>
              </a:rPr>
              <a:t>Obrigado!</a:t>
            </a:r>
          </a:p>
          <a:p>
            <a:pPr algn="ctr">
              <a:buNone/>
            </a:pPr>
            <a:endParaRPr lang="pt-BR" sz="5800" b="1" dirty="0" smtClean="0"/>
          </a:p>
          <a:p>
            <a:pPr indent="15875" algn="ctr">
              <a:buNone/>
            </a:pPr>
            <a:r>
              <a:rPr lang="pt-BR" sz="4000" b="1" dirty="0" smtClean="0"/>
              <a:t>VINICIUS BRANDALISE</a:t>
            </a:r>
          </a:p>
          <a:p>
            <a:pPr algn="ctr">
              <a:buNone/>
            </a:pPr>
            <a:endParaRPr lang="pt-BR" sz="4000" b="1" dirty="0" smtClean="0"/>
          </a:p>
          <a:p>
            <a:pPr marL="450850" lvl="1" indent="6350" algn="ctr">
              <a:buNone/>
            </a:pPr>
            <a:r>
              <a:rPr lang="pt-BR" sz="3600" b="1" i="1" dirty="0" smtClean="0"/>
              <a:t>vinicius@idpsc.com.br</a:t>
            </a:r>
          </a:p>
          <a:p>
            <a:pPr marL="450850" lvl="1" indent="6350" algn="ctr">
              <a:buNone/>
            </a:pPr>
            <a:endParaRPr lang="pt-BR" sz="3600" b="1" dirty="0" smtClean="0"/>
          </a:p>
          <a:p>
            <a:pPr marL="450850" lvl="1" indent="6350" algn="ctr">
              <a:buNone/>
            </a:pPr>
            <a:r>
              <a:rPr lang="pt-BR" dirty="0" smtClean="0"/>
              <a:t>Maiores informações sobre o Instituto:</a:t>
            </a:r>
          </a:p>
          <a:p>
            <a:pPr marL="450850" lvl="1" indent="6350" algn="ctr">
              <a:buNone/>
            </a:pPr>
            <a:r>
              <a:rPr lang="pt-BR" sz="3600" b="1" i="1" dirty="0" smtClean="0"/>
              <a:t>www.idpsc.com.br</a:t>
            </a:r>
          </a:p>
          <a:p>
            <a:pPr marL="450850" lvl="1" indent="6350" algn="ctr">
              <a:buNone/>
            </a:pPr>
            <a:endParaRPr lang="pt-BR" sz="3600" b="1" dirty="0" smtClean="0"/>
          </a:p>
          <a:p>
            <a:pPr lvl="1" algn="ctr">
              <a:buNone/>
            </a:pPr>
            <a:endParaRPr lang="pt-BR" sz="3600" b="1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899592" y="908720"/>
            <a:ext cx="7344816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9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40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Fase Interna da 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772816"/>
            <a:ext cx="7200800" cy="40653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1" dirty="0" smtClean="0"/>
              <a:t>Consiste no planejamento da futura aquisição ou contratação. Oportunidade em que é definido o objeto; quantitativos; </a:t>
            </a:r>
            <a:r>
              <a:rPr lang="pt-BR" sz="2800" b="1" dirty="0" smtClean="0">
                <a:solidFill>
                  <a:srgbClr val="C00000"/>
                </a:solidFill>
              </a:rPr>
              <a:t>formação do preço</a:t>
            </a:r>
            <a:r>
              <a:rPr lang="pt-BR" sz="2800" b="1" dirty="0" smtClean="0"/>
              <a:t>; forma de execução; dotação orçamentária; qualificações técnicas eventualmente necessárias, pareceres técnicos e jurídicos; publicações.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O rol completo consta no art. 38 da Lei n.° 8.666/93.</a:t>
            </a:r>
            <a:endParaRPr lang="pt-BR" sz="2800" dirty="0"/>
          </a:p>
        </p:txBody>
      </p:sp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05-A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59632" y="1340768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Acórdão n° 6.237/2016 – 1ª Câmara:</a:t>
            </a:r>
          </a:p>
          <a:p>
            <a:pPr algn="just"/>
            <a:r>
              <a:rPr lang="pt-BR" dirty="0" smtClean="0"/>
              <a:t>[...]</a:t>
            </a:r>
          </a:p>
          <a:p>
            <a:pPr algn="just"/>
            <a:r>
              <a:rPr lang="pt-BR" dirty="0" smtClean="0"/>
              <a:t>1.8.1.1 promover a necessária pesquisa de preços que represente, o mais fielmente possível, os preços praticados pelo mercado, devendo levar em conta diversas origens, como, por exemplo, </a:t>
            </a:r>
            <a:r>
              <a:rPr lang="pt-BR" b="1" i="1" u="sng" dirty="0" smtClean="0">
                <a:solidFill>
                  <a:srgbClr val="C00000"/>
                </a:solidFill>
              </a:rPr>
              <a:t>Portal de Compras Governamentais, contratações similares do próprio órgão</a:t>
            </a:r>
            <a:r>
              <a:rPr lang="pt-BR" sz="1000" i="1" dirty="0" smtClean="0"/>
              <a:t>(grifo meu)</a:t>
            </a:r>
            <a:r>
              <a:rPr lang="pt-BR" dirty="0" smtClean="0"/>
              <a:t>, do Sistema S e de outros entes públicos, incluindo, em especial, os valores registrados no Sistema de Preços Praticados do </a:t>
            </a:r>
            <a:r>
              <a:rPr lang="pt-BR" dirty="0" err="1" smtClean="0"/>
              <a:t>Siasg</a:t>
            </a:r>
            <a:r>
              <a:rPr lang="pt-BR" dirty="0" smtClean="0"/>
              <a:t> e nas atas de registro de preços da Administração Pública Federal, </a:t>
            </a:r>
            <a:r>
              <a:rPr lang="pt-BR" b="1" dirty="0" smtClean="0">
                <a:solidFill>
                  <a:srgbClr val="C00000"/>
                </a:solidFill>
              </a:rPr>
              <a:t>em detrimento de pesquisas com fornecedores</a:t>
            </a:r>
            <a:r>
              <a:rPr lang="pt-BR" sz="1000" i="1" dirty="0" smtClean="0"/>
              <a:t>(grifo meu)</a:t>
            </a:r>
            <a:r>
              <a:rPr lang="pt-BR" sz="1000" dirty="0" smtClean="0"/>
              <a:t>, </a:t>
            </a:r>
            <a:r>
              <a:rPr lang="pt-BR" dirty="0" smtClean="0"/>
              <a:t>publicadas em mídias especializadas ou em sítios eletrônicos especializados ou de domínio amplo, </a:t>
            </a:r>
            <a:r>
              <a:rPr lang="pt-BR" b="1" dirty="0" smtClean="0">
                <a:solidFill>
                  <a:srgbClr val="C00000"/>
                </a:solidFill>
              </a:rPr>
              <a:t>cuja adoção deve ser tida como prática subsidiária e suplementar</a:t>
            </a:r>
            <a:r>
              <a:rPr lang="pt-BR" sz="1000" i="1" dirty="0" smtClean="0"/>
              <a:t>(grifo meu)</a:t>
            </a:r>
            <a:r>
              <a:rPr lang="pt-BR" sz="1000" dirty="0" smtClean="0"/>
              <a:t>, </a:t>
            </a:r>
            <a:r>
              <a:rPr lang="pt-BR" dirty="0" smtClean="0"/>
              <a:t>conforme jurisprudência desta Corte, a exemplo dos Acórdãos TCU 3351/2015, 1445/2015, 2816/2014, 10051/2015, todos do Plenário, e dos Acórdãos 3395/2013-TCU-2ª Câmara, 868/2013-</a:t>
            </a:r>
            <a:r>
              <a:rPr lang="pt-BR" dirty="0" err="1" smtClean="0"/>
              <a:t>TCU-Plenário</a:t>
            </a:r>
            <a:r>
              <a:rPr lang="pt-BR" dirty="0" smtClean="0"/>
              <a:t>, 853/2014-TCU-1ª Câmara, 70/2015 - TCU -Plenário, 965/2015 - TCU - Plenário e 865/2015 - TCU - Plenário;</a:t>
            </a:r>
          </a:p>
          <a:p>
            <a:pPr algn="just"/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259632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FORMAÇÃO DO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05-B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59632" y="1340768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Rastreio de processos realizados por outras entidades do próprio órgão, que possuam características equivalentes ao solicitado;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Cotação Zênite: Sistema Web de pesquisa dentro do Portal de Compras Governamentais; pesquisa processos licitatórios em todo o território nacional, em todas as esferas de poder;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Tabela CMED – Tabela fornecida pela ANVISA que dispõe dos Valores Máximos de Venda ao Governo, atualizada mensalmente.</a:t>
            </a:r>
          </a:p>
          <a:p>
            <a:pPr marL="285750" indent="-285750" algn="just"/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Há ainda outros, como a Tabela SINAPI, o Painel de Preços do Min. Do Planejamento, o BPS do Ministério da Saúde, entre outros.</a:t>
            </a:r>
          </a:p>
          <a:p>
            <a:pPr algn="just"/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259632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FORMAÇÃO DO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05-C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59632" y="1340768"/>
            <a:ext cx="70567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Em caso de negativa na pesquisa orçamentária nos meios citados, a secretaria requisitante deve utilizar-se dos meios comuns de pesquisa, que os seja:</a:t>
            </a:r>
          </a:p>
          <a:p>
            <a:pPr algn="just"/>
            <a:endParaRPr lang="pt-BR" sz="2000" dirty="0" smtClean="0"/>
          </a:p>
          <a:p>
            <a:pPr algn="just"/>
            <a:endParaRPr lang="pt-BR" sz="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Sites de venda que representem lojas exclusivas, </a:t>
            </a:r>
            <a:r>
              <a:rPr lang="pt-BR" sz="2000" b="1" dirty="0" smtClean="0"/>
              <a:t>NÃO MARKETPLACES. </a:t>
            </a:r>
            <a:r>
              <a:rPr lang="pt-BR" sz="2000" dirty="0" smtClean="0"/>
              <a:t>Exemplos de </a:t>
            </a:r>
            <a:r>
              <a:rPr lang="pt-BR" sz="2000" dirty="0" err="1" smtClean="0"/>
              <a:t>Marketplaces</a:t>
            </a:r>
            <a:r>
              <a:rPr lang="pt-BR" sz="2000" dirty="0" smtClean="0"/>
              <a:t>: </a:t>
            </a:r>
            <a:r>
              <a:rPr lang="pt-BR" sz="2000" dirty="0" err="1" smtClean="0"/>
              <a:t>Mercadolivre</a:t>
            </a:r>
            <a:r>
              <a:rPr lang="pt-BR" sz="2000" dirty="0" smtClean="0"/>
              <a:t>, OLX, </a:t>
            </a:r>
            <a:r>
              <a:rPr lang="pt-BR" sz="2000" dirty="0" err="1" smtClean="0"/>
              <a:t>Shoptime</a:t>
            </a:r>
            <a:r>
              <a:rPr lang="pt-BR" sz="2000" dirty="0" smtClean="0"/>
              <a:t>, Submarino, ETC;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Orçamento em três empresas locais distintas.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Em caso de ausência de três orçamentos, deve-se anexar uma justificativa ao processo.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algn="just"/>
            <a:r>
              <a:rPr lang="pt-BR" sz="2000" dirty="0" smtClean="0"/>
              <a:t>	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259632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FORMAÇÃO DO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409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Fase Externa da Licitação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2204864"/>
            <a:ext cx="7344816" cy="33843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b="1" dirty="0" smtClean="0"/>
              <a:t>Inicia-se após a publicação do edital, ou seja, quando ele se torna público.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Impugnações;</a:t>
            </a:r>
          </a:p>
          <a:p>
            <a:pPr algn="just"/>
            <a:r>
              <a:rPr lang="pt-BR" sz="2800" b="1" dirty="0" smtClean="0"/>
              <a:t>Habilitação;</a:t>
            </a:r>
          </a:p>
          <a:p>
            <a:pPr algn="just"/>
            <a:r>
              <a:rPr lang="pt-BR" sz="2800" b="1" dirty="0" smtClean="0"/>
              <a:t>Propostas;</a:t>
            </a:r>
          </a:p>
          <a:p>
            <a:pPr algn="just"/>
            <a:r>
              <a:rPr lang="pt-BR" sz="2800" b="1" dirty="0" smtClean="0"/>
              <a:t>Recursos;</a:t>
            </a:r>
          </a:p>
          <a:p>
            <a:pPr algn="just"/>
            <a:r>
              <a:rPr lang="pt-BR" sz="2800" b="1" dirty="0" smtClean="0"/>
              <a:t>Homologação;</a:t>
            </a:r>
          </a:p>
          <a:p>
            <a:pPr algn="just"/>
            <a:r>
              <a:rPr lang="pt-BR" sz="2800" b="1" dirty="0" smtClean="0"/>
              <a:t>Adjudicação.</a:t>
            </a:r>
          </a:p>
          <a:p>
            <a:pPr algn="just"/>
            <a:endParaRPr lang="pt-BR" sz="1300" b="1" dirty="0" smtClean="0"/>
          </a:p>
          <a:p>
            <a:pPr algn="just">
              <a:buNone/>
            </a:pPr>
            <a:endParaRPr lang="pt-BR" sz="1300" b="1" dirty="0" smtClean="0"/>
          </a:p>
        </p:txBody>
      </p:sp>
      <p:pic>
        <p:nvPicPr>
          <p:cNvPr id="6" name="Imagem 5" descr="oi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6124558"/>
            <a:ext cx="2592288" cy="7334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491257" y="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05D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1795</Words>
  <Application>Microsoft Office PowerPoint</Application>
  <PresentationFormat>Apresentação na tela (4:3)</PresentationFormat>
  <Paragraphs>274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 Aspectos relevantes sobre Licitações e Contratos</vt:lpstr>
      <vt:lpstr>Licitação</vt:lpstr>
      <vt:lpstr>Licitação</vt:lpstr>
      <vt:lpstr>Licitação</vt:lpstr>
      <vt:lpstr>Fase Interna da Licitação</vt:lpstr>
      <vt:lpstr>Slide 6</vt:lpstr>
      <vt:lpstr>Slide 7</vt:lpstr>
      <vt:lpstr>Slide 8</vt:lpstr>
      <vt:lpstr>Fase Externa da Licitação</vt:lpstr>
      <vt:lpstr>Modalidades de Licitação</vt:lpstr>
      <vt:lpstr>Concorrência (CC)</vt:lpstr>
      <vt:lpstr>Tomada de Preços (TP)</vt:lpstr>
      <vt:lpstr>Pregão – Lei n.° 10.520/2002</vt:lpstr>
      <vt:lpstr>Slide 14</vt:lpstr>
      <vt:lpstr>Slide 15</vt:lpstr>
      <vt:lpstr>Pregão – Lei n.° 10.520/2002</vt:lpstr>
      <vt:lpstr>Registro de Preços (SRP)</vt:lpstr>
      <vt:lpstr>Dispensas de Licitação</vt:lpstr>
      <vt:lpstr>Dispensa Emergencial</vt:lpstr>
      <vt:lpstr>Compra Direta</vt:lpstr>
      <vt:lpstr>Compra Direta</vt:lpstr>
      <vt:lpstr>Compra Direta</vt:lpstr>
      <vt:lpstr>Compra Direta</vt:lpstr>
      <vt:lpstr>Slide 24</vt:lpstr>
      <vt:lpstr>Inexigibilidade de Licitação</vt:lpstr>
      <vt:lpstr>Aditivos</vt:lpstr>
      <vt:lpstr>Aditivos</vt:lpstr>
      <vt:lpstr>Aditivos</vt:lpstr>
      <vt:lpstr>Acréscimos e Supressões – Art. 65 ...</vt:lpstr>
      <vt:lpstr>Prorrogações</vt:lpstr>
      <vt:lpstr>Prorrogações</vt:lpstr>
      <vt:lpstr>Prorrogações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Licitações e Contratos</dc:title>
  <dc:creator>Vinicius</dc:creator>
  <cp:lastModifiedBy>Vinicius</cp:lastModifiedBy>
  <cp:revision>59</cp:revision>
  <dcterms:created xsi:type="dcterms:W3CDTF">2018-11-28T13:01:37Z</dcterms:created>
  <dcterms:modified xsi:type="dcterms:W3CDTF">2019-10-03T18:12:55Z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